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10" r:id="rId2"/>
    <p:sldId id="311" r:id="rId3"/>
    <p:sldId id="307" r:id="rId4"/>
    <p:sldId id="306" r:id="rId5"/>
    <p:sldId id="308" r:id="rId6"/>
    <p:sldId id="309" r:id="rId7"/>
  </p:sldIdLst>
  <p:sldSz cx="9144000" cy="5143500" type="screen16x9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1257" userDrawn="1">
          <p15:clr>
            <a:srgbClr val="A4A3A4"/>
          </p15:clr>
        </p15:guide>
        <p15:guide id="4" orient="horz" pos="1711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113">
          <p15:clr>
            <a:srgbClr val="A4A3A4"/>
          </p15:clr>
        </p15:guide>
        <p15:guide id="7" pos="5647">
          <p15:clr>
            <a:srgbClr val="A4A3A4"/>
          </p15:clr>
        </p15:guide>
        <p15:guide id="8" pos="340">
          <p15:clr>
            <a:srgbClr val="A4A3A4"/>
          </p15:clr>
        </p15:guide>
        <p15:guide id="9" pos="3107">
          <p15:clr>
            <a:srgbClr val="A4A3A4"/>
          </p15:clr>
        </p15:guide>
        <p15:guide id="10" orient="horz" pos="3129">
          <p15:clr>
            <a:srgbClr val="A4A3A4"/>
          </p15:clr>
        </p15:guide>
        <p15:guide id="11" orient="horz" pos="1195">
          <p15:clr>
            <a:srgbClr val="A4A3A4"/>
          </p15:clr>
        </p15:guide>
        <p15:guide id="12" orient="horz" pos="2034">
          <p15:clr>
            <a:srgbClr val="A4A3A4"/>
          </p15:clr>
        </p15:guide>
        <p15:guide id="13" orient="horz" pos="116">
          <p15:clr>
            <a:srgbClr val="A4A3A4"/>
          </p15:clr>
        </p15:guide>
        <p15:guide id="14" orient="horz" pos="2906">
          <p15:clr>
            <a:srgbClr val="A4A3A4"/>
          </p15:clr>
        </p15:guide>
        <p15:guide id="15" orient="horz" pos="350">
          <p15:clr>
            <a:srgbClr val="A4A3A4"/>
          </p15:clr>
        </p15:guide>
        <p15:guide id="16" orient="horz" pos="2799">
          <p15:clr>
            <a:srgbClr val="A4A3A4"/>
          </p15:clr>
        </p15:guide>
        <p15:guide id="18" pos="115">
          <p15:clr>
            <a:srgbClr val="A4A3A4"/>
          </p15:clr>
        </p15:guide>
        <p15:guide id="19" pos="54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569"/>
    <a:srgbClr val="231F20"/>
    <a:srgbClr val="DAD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85922" autoAdjust="0"/>
  </p:normalViewPr>
  <p:slideViewPr>
    <p:cSldViewPr>
      <p:cViewPr varScale="1">
        <p:scale>
          <a:sx n="108" d="100"/>
          <a:sy n="108" d="100"/>
        </p:scale>
        <p:origin x="114" y="360"/>
      </p:cViewPr>
      <p:guideLst>
        <p:guide orient="horz" pos="117"/>
        <p:guide orient="horz" pos="4201"/>
        <p:guide orient="horz" pos="1257"/>
        <p:guide orient="horz" pos="1711"/>
        <p:guide pos="2880"/>
        <p:guide pos="113"/>
        <p:guide pos="5647"/>
        <p:guide pos="340"/>
        <p:guide pos="3107"/>
        <p:guide orient="horz" pos="3129"/>
        <p:guide orient="horz" pos="1195"/>
        <p:guide orient="horz" pos="2034"/>
        <p:guide orient="horz" pos="116"/>
        <p:guide orient="horz" pos="2906"/>
        <p:guide orient="horz" pos="350"/>
        <p:guide orient="horz" pos="2799"/>
        <p:guide pos="115"/>
        <p:guide pos="542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816" y="-78"/>
      </p:cViewPr>
      <p:guideLst>
        <p:guide orient="horz" pos="3111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7C7B2-848E-4687-ACD4-A5CA26A54D9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2689D-0708-49BD-9331-B47974643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83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5C31C-8E08-4D7B-BC93-71FC01A28250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E892B-22F5-47D1-9DB0-B3CF47B1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SMS since </a:t>
            </a:r>
            <a:r>
              <a:rPr lang="en-US" dirty="0" err="1" smtClean="0"/>
              <a:t>Nevermind</a:t>
            </a:r>
            <a:r>
              <a:rPr lang="en-US" baseline="0" dirty="0" smtClean="0"/>
              <a:t> Nirvana, </a:t>
            </a:r>
            <a:r>
              <a:rPr lang="en-US" baseline="0" dirty="0" err="1" smtClean="0"/>
              <a:t>Excel+Access</a:t>
            </a:r>
            <a:r>
              <a:rPr lang="en-US" baseline="0" dirty="0" smtClean="0"/>
              <a:t> 29 worksheet per 70 lines per 28 columns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E892B-22F5-47D1-9DB0-B3CF47B1F6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74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SMS since </a:t>
            </a:r>
            <a:r>
              <a:rPr lang="en-US" dirty="0" err="1" smtClean="0"/>
              <a:t>Nevermind</a:t>
            </a:r>
            <a:r>
              <a:rPr lang="en-US" baseline="0" dirty="0" smtClean="0"/>
              <a:t> Nirvana, </a:t>
            </a:r>
            <a:r>
              <a:rPr lang="en-US" baseline="0" dirty="0" err="1" smtClean="0"/>
              <a:t>Excel+Access</a:t>
            </a:r>
            <a:r>
              <a:rPr lang="en-US" baseline="0" dirty="0" smtClean="0"/>
              <a:t> 29 worksheet per 70 lines per 28 columns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E892B-22F5-47D1-9DB0-B3CF47B1F6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61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Everywhere, Shared, Fast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E892B-22F5-47D1-9DB0-B3CF47B1F6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38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Drill down at different level data availability,</a:t>
            </a:r>
            <a:r>
              <a:rPr lang="en-US" baseline="0" dirty="0" smtClean="0"/>
              <a:t> Highlight main deviations, User friendly, mobile, real time, connectivity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E892B-22F5-47D1-9DB0-B3CF47B1F6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23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Drill down at different level data availability,</a:t>
            </a:r>
            <a:r>
              <a:rPr lang="en-US" baseline="0" dirty="0" smtClean="0"/>
              <a:t> Highlight main deviations, User friendly, mobile, real time, connectivity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E892B-22F5-47D1-9DB0-B3CF47B1F6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1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070000" y="1895357"/>
            <a:ext cx="6537600" cy="1336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0000" y="1896726"/>
            <a:ext cx="6537600" cy="504000"/>
          </a:xfrm>
        </p:spPr>
        <p:txBody>
          <a:bodyPr tIns="0" rIns="180000" bIns="0" anchor="b" anchorCtr="0"/>
          <a:lstStyle>
            <a:lvl1pPr>
              <a:lnSpc>
                <a:spcPts val="2700"/>
              </a:lnSpc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0000" y="2394000"/>
            <a:ext cx="6537600" cy="612000"/>
          </a:xfrm>
        </p:spPr>
        <p:txBody>
          <a:bodyPr lIns="360000" rIns="180000">
            <a:noAutofit/>
          </a:bodyPr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70000" y="3023233"/>
            <a:ext cx="1152000" cy="135000"/>
          </a:xfrm>
        </p:spPr>
        <p:txBody>
          <a:bodyPr lIns="360000"/>
          <a:lstStyle>
            <a:lvl1pPr>
              <a:defRPr sz="650">
                <a:solidFill>
                  <a:schemeClr val="accent1"/>
                </a:solidFill>
              </a:defRPr>
            </a:lvl1pPr>
          </a:lstStyle>
          <a:p>
            <a:fld id="{48EDE202-F4D4-4103-8959-95B8D9C65C70}" type="datetime1">
              <a:rPr lang="en-US" smtClean="0"/>
              <a:pPr/>
              <a:t>12/14/2016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0"/>
            <a:ext cx="9144000" cy="5147469"/>
            <a:chOff x="0" y="0"/>
            <a:chExt cx="9144000" cy="5147469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0"/>
              <a:ext cx="9144000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4967469"/>
              <a:ext cx="9144000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0" y="0"/>
              <a:ext cx="1800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64000" y="0"/>
              <a:ext cx="1800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1890000"/>
            <a:ext cx="1354563" cy="135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200" y="4235092"/>
            <a:ext cx="156888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3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0000" y="1485859"/>
            <a:ext cx="3780000" cy="295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824448" y="1085461"/>
            <a:ext cx="3780000" cy="675000"/>
          </a:xfrm>
        </p:spPr>
        <p:txBody>
          <a:bodyPr vert="horz" lIns="0" tIns="0" rIns="0" bIns="0" rtlCol="0" anchor="b">
            <a:normAutofit/>
          </a:bodyPr>
          <a:lstStyle>
            <a:lvl1pPr marL="180000" indent="-180000">
              <a:buNone/>
              <a:defRPr lang="en-US" sz="1800" b="0" dirty="0" smtClean="0"/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824448" y="2025000"/>
            <a:ext cx="3780000" cy="24120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EACF-A4E6-45EB-8D95-22D9B399EEA5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911C-22FB-4291-9C93-2F49CC3E0C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28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220E-3620-4CB0-B2C3-15D6CC8610DE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911C-22FB-4291-9C93-2F49CC3E0C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7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AB66-2CE3-4C6D-8303-15D9A9847EF0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911C-22FB-4291-9C93-2F49CC3E0C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3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60000" y="161735"/>
            <a:ext cx="6363926" cy="857250"/>
          </a:xfrm>
        </p:spPr>
        <p:txBody>
          <a:bodyPr>
            <a:normAutofit/>
          </a:bodyPr>
          <a:lstStyle>
            <a:lvl1pPr>
              <a:defRPr sz="225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en-US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60000" y="1336500"/>
            <a:ext cx="8229600" cy="3394472"/>
          </a:xfrm>
        </p:spPr>
        <p:txBody>
          <a:bodyPr/>
          <a:lstStyle>
            <a:lvl1pPr marL="182166" indent="-182166">
              <a:spcBef>
                <a:spcPts val="450"/>
              </a:spcBef>
              <a:buClr>
                <a:schemeClr val="accent4">
                  <a:lumMod val="60000"/>
                  <a:lumOff val="40000"/>
                </a:schemeClr>
              </a:buClr>
              <a:buSzPct val="110000"/>
              <a:defRPr sz="1800">
                <a:latin typeface="Arial" pitchFamily="34" charset="0"/>
                <a:cs typeface="Arial" pitchFamily="34" charset="0"/>
              </a:defRPr>
            </a:lvl1pPr>
            <a:lvl2pPr marL="414338" indent="-203597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  <a:defRPr sz="1500">
                <a:latin typeface="Arial" pitchFamily="34" charset="0"/>
                <a:cs typeface="Arial" pitchFamily="34" charset="0"/>
              </a:defRPr>
            </a:lvl2pPr>
            <a:lvl3pPr marL="663179" indent="-188119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Char char="–"/>
              <a:defRPr sz="1200">
                <a:latin typeface="Arial" pitchFamily="34" charset="0"/>
                <a:cs typeface="Arial" pitchFamily="34" charset="0"/>
              </a:defRPr>
            </a:lvl3pPr>
            <a:lvl4pPr marL="840581" indent="-148829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  <a:defRPr sz="900">
                <a:latin typeface="Arial" pitchFamily="34" charset="0"/>
                <a:cs typeface="Arial" pitchFamily="34" charset="0"/>
              </a:defRPr>
            </a:lvl4pPr>
            <a:lvl5pPr marL="847800" indent="0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  <a:buFontTx/>
              <a:buNone/>
              <a:defRPr sz="9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US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1E37-4966-4FC5-AF9B-38050A565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353964" y="4828138"/>
            <a:ext cx="6062150" cy="171565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600">
                <a:latin typeface="Arial" pitchFamily="34" charset="0"/>
                <a:cs typeface="Arial" pitchFamily="34" charset="0"/>
              </a:defRPr>
            </a:lvl1pPr>
            <a:lvl2pPr>
              <a:defRPr sz="600">
                <a:latin typeface="Arial" pitchFamily="34" charset="0"/>
                <a:cs typeface="Arial" pitchFamily="34" charset="0"/>
              </a:defRPr>
            </a:lvl2pPr>
            <a:lvl3pPr>
              <a:defRPr sz="600">
                <a:latin typeface="Arial" pitchFamily="34" charset="0"/>
                <a:cs typeface="Arial" pitchFamily="34" charset="0"/>
              </a:defRPr>
            </a:lvl3pPr>
            <a:lvl4pPr>
              <a:defRPr sz="600">
                <a:latin typeface="Arial" pitchFamily="34" charset="0"/>
                <a:cs typeface="Arial" pitchFamily="34" charset="0"/>
              </a:defRPr>
            </a:lvl4pPr>
            <a:lvl5pPr>
              <a:defRPr sz="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52026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60000" y="161735"/>
            <a:ext cx="6363926" cy="857250"/>
          </a:xfrm>
        </p:spPr>
        <p:txBody>
          <a:bodyPr>
            <a:normAutofit/>
          </a:bodyPr>
          <a:lstStyle>
            <a:lvl1pPr>
              <a:defRPr sz="225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en-US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60000" y="1336500"/>
            <a:ext cx="8229600" cy="3394472"/>
          </a:xfrm>
        </p:spPr>
        <p:txBody>
          <a:bodyPr/>
          <a:lstStyle>
            <a:lvl1pPr marL="182166" indent="-182166">
              <a:spcBef>
                <a:spcPts val="450"/>
              </a:spcBef>
              <a:buClr>
                <a:schemeClr val="accent4">
                  <a:lumMod val="60000"/>
                  <a:lumOff val="40000"/>
                </a:schemeClr>
              </a:buClr>
              <a:buSzPct val="110000"/>
              <a:defRPr sz="1800">
                <a:latin typeface="Arial" pitchFamily="34" charset="0"/>
                <a:cs typeface="Arial" pitchFamily="34" charset="0"/>
              </a:defRPr>
            </a:lvl1pPr>
            <a:lvl2pPr marL="414338" indent="-203597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  <a:defRPr sz="1500">
                <a:latin typeface="Arial" pitchFamily="34" charset="0"/>
                <a:cs typeface="Arial" pitchFamily="34" charset="0"/>
              </a:defRPr>
            </a:lvl2pPr>
            <a:lvl3pPr marL="663179" indent="-188119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Char char="–"/>
              <a:defRPr sz="1200">
                <a:latin typeface="Arial" pitchFamily="34" charset="0"/>
                <a:cs typeface="Arial" pitchFamily="34" charset="0"/>
              </a:defRPr>
            </a:lvl3pPr>
            <a:lvl4pPr marL="840581" indent="-148829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  <a:defRPr sz="900">
                <a:latin typeface="Arial" pitchFamily="34" charset="0"/>
                <a:cs typeface="Arial" pitchFamily="34" charset="0"/>
              </a:defRPr>
            </a:lvl4pPr>
            <a:lvl5pPr marL="847800" indent="0">
              <a:spcBef>
                <a:spcPts val="300"/>
              </a:spcBef>
              <a:buClr>
                <a:schemeClr val="accent4">
                  <a:lumMod val="60000"/>
                  <a:lumOff val="40000"/>
                </a:schemeClr>
              </a:buClr>
              <a:buFontTx/>
              <a:buNone/>
              <a:defRPr sz="9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US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1E37-4966-4FC5-AF9B-38050A565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353964" y="4828138"/>
            <a:ext cx="6062150" cy="171565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600">
                <a:latin typeface="Arial" pitchFamily="34" charset="0"/>
                <a:cs typeface="Arial" pitchFamily="34" charset="0"/>
              </a:defRPr>
            </a:lvl1pPr>
            <a:lvl2pPr>
              <a:defRPr sz="600">
                <a:latin typeface="Arial" pitchFamily="34" charset="0"/>
                <a:cs typeface="Arial" pitchFamily="34" charset="0"/>
              </a:defRPr>
            </a:lvl2pPr>
            <a:lvl3pPr>
              <a:defRPr sz="600">
                <a:latin typeface="Arial" pitchFamily="34" charset="0"/>
                <a:cs typeface="Arial" pitchFamily="34" charset="0"/>
              </a:defRPr>
            </a:lvl3pPr>
            <a:lvl4pPr>
              <a:defRPr sz="600">
                <a:latin typeface="Arial" pitchFamily="34" charset="0"/>
                <a:cs typeface="Arial" pitchFamily="34" charset="0"/>
              </a:defRPr>
            </a:lvl4pPr>
            <a:lvl5pPr>
              <a:defRPr sz="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09011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2926" y="107156"/>
            <a:ext cx="6550025" cy="9667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90500" y="1181100"/>
            <a:ext cx="4298950" cy="37790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1850" y="1181100"/>
            <a:ext cx="4300538" cy="37790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EB348-212A-4B34-8743-7C143E561F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35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175" y="1896726"/>
            <a:ext cx="6537600" cy="504000"/>
          </a:xfrm>
        </p:spPr>
        <p:txBody>
          <a:bodyPr vert="horz" lIns="360000" tIns="0" rIns="180000" bIns="0" rtlCol="0" anchor="b" anchorCtr="0">
            <a:noAutofit/>
          </a:bodyPr>
          <a:lstStyle>
            <a:lvl1pPr>
              <a:lnSpc>
                <a:spcPts val="2700"/>
              </a:lnSpc>
              <a:defRPr lang="en-US" sz="2600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71175" y="2394000"/>
            <a:ext cx="6537600" cy="828000"/>
          </a:xfrm>
        </p:spPr>
        <p:txBody>
          <a:bodyPr lIns="360000" rIns="180000">
            <a:no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6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32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2pPr>
            <a:lvl3pPr marL="0" indent="0">
              <a:lnSpc>
                <a:spcPts val="32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3pPr>
            <a:lvl4pPr marL="0" indent="0">
              <a:lnSpc>
                <a:spcPts val="32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4pPr>
            <a:lvl5pPr marL="0" indent="0">
              <a:lnSpc>
                <a:spcPts val="32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0000" y="4603500"/>
            <a:ext cx="828000" cy="40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6B9665-C671-4D3F-AD36-BBA98982EFC7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8000" y="4603500"/>
            <a:ext cx="3024000" cy="40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0440" y="4603500"/>
            <a:ext cx="1080000" cy="4050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E82C93-E47E-41F6-BEC2-8CD006D4504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73600" y="1895400"/>
            <a:ext cx="65376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073600" y="3219822"/>
            <a:ext cx="65376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1890000"/>
            <a:ext cx="1354563" cy="1350000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0" y="0"/>
            <a:ext cx="9144000" cy="5147469"/>
            <a:chOff x="0" y="0"/>
            <a:chExt cx="9144000" cy="5147469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0"/>
              <a:ext cx="9144000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0" y="4967469"/>
              <a:ext cx="9144000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0"/>
              <a:ext cx="1800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4000" y="0"/>
              <a:ext cx="1800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67525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40000" y="1485859"/>
            <a:ext cx="8063999" cy="295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6F45-7E0B-4B77-A212-3C67DFB99CB9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911C-22FB-4291-9C93-2F49CC3E0C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5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085460"/>
            <a:ext cx="8064000" cy="675000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40000" y="2025000"/>
            <a:ext cx="8063999" cy="24120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12F4-36AC-4B1F-B2C9-BAE1278FBC00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911C-22FB-4291-9C93-2F49CC3E0C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8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540000" y="1485859"/>
            <a:ext cx="3780000" cy="295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824448" y="1485859"/>
            <a:ext cx="3780000" cy="295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162A-A569-4F8E-BF4E-616C61D4B9A9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911C-22FB-4291-9C93-2F49CC3E0C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6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40000" y="1085461"/>
            <a:ext cx="3780000" cy="675000"/>
          </a:xfrm>
        </p:spPr>
        <p:txBody>
          <a:bodyPr vert="horz" lIns="0" tIns="0" rIns="0" bIns="0" rtlCol="0" anchor="b">
            <a:normAutofit/>
          </a:bodyPr>
          <a:lstStyle>
            <a:lvl1pPr marL="180000" indent="-180000">
              <a:buNone/>
              <a:defRPr lang="en-US" sz="1800" b="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540000" y="2025000"/>
            <a:ext cx="3780000" cy="24120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824448" y="1085461"/>
            <a:ext cx="3780000" cy="675000"/>
          </a:xfrm>
        </p:spPr>
        <p:txBody>
          <a:bodyPr vert="horz" lIns="0" tIns="0" rIns="0" bIns="0" rtlCol="0" anchor="b">
            <a:normAutofit/>
          </a:bodyPr>
          <a:lstStyle>
            <a:lvl1pPr marL="180000" indent="-180000">
              <a:buNone/>
              <a:defRPr lang="en-US" sz="1800" b="0" smtClean="0"/>
            </a:lvl1pPr>
            <a:lvl2pPr marL="179387" indent="0">
              <a:buNone/>
              <a:defRPr lang="en-US" smtClean="0"/>
            </a:lvl2pPr>
            <a:lvl3pPr marL="361950" indent="0">
              <a:buNone/>
              <a:defRPr lang="en-US" smtClean="0"/>
            </a:lvl3pPr>
            <a:lvl4pPr marL="534988" indent="0">
              <a:buNone/>
              <a:defRPr lang="en-US" smtClean="0"/>
            </a:lvl4pPr>
            <a:lvl5pPr marL="715963" indent="0">
              <a:buNone/>
              <a:defRPr lang="en-US"/>
            </a:lvl5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824448" y="2025000"/>
            <a:ext cx="3780000" cy="24120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7567B-3423-4B3D-BCA5-E1CAC01BDFDF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911C-22FB-4291-9C93-2F49CC3E0C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2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540000" y="1485859"/>
            <a:ext cx="3780000" cy="295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24448" y="1485859"/>
            <a:ext cx="3780000" cy="295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17D9-5DB8-4628-8E80-4E20CDCDAAB9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911C-22FB-4291-9C93-2F49CC3E0C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8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40000" y="1085461"/>
            <a:ext cx="3780000" cy="675000"/>
          </a:xfrm>
        </p:spPr>
        <p:txBody>
          <a:bodyPr vert="horz" lIns="0" tIns="0" rIns="0" bIns="0" rtlCol="0" anchor="b">
            <a:normAutofit/>
          </a:bodyPr>
          <a:lstStyle>
            <a:lvl1pPr marL="180000" indent="-180000">
              <a:buNone/>
              <a:defRPr lang="en-US" sz="1800" b="0" dirty="0" smtClean="0"/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540000" y="2025000"/>
            <a:ext cx="3780000" cy="24120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24448" y="1485859"/>
            <a:ext cx="3780000" cy="295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66FB-CF86-41FB-B91D-DCC7EA4E814E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911C-22FB-4291-9C93-2F49CC3E0C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6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0000" y="1485859"/>
            <a:ext cx="3780000" cy="295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824448" y="1485859"/>
            <a:ext cx="3780000" cy="295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7D95-C8FA-4419-813C-EE6CCF142FB2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911C-22FB-4291-9C93-2F49CC3E0C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2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99" y="180000"/>
            <a:ext cx="7794000" cy="810000"/>
          </a:xfrm>
          <a:prstGeom prst="rect">
            <a:avLst/>
          </a:prstGeom>
        </p:spPr>
        <p:txBody>
          <a:bodyPr vert="horz" lIns="360000" tIns="45720" rIns="36000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485000"/>
            <a:ext cx="8067425" cy="295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000" y="4725530"/>
            <a:ext cx="828000" cy="405000"/>
          </a:xfrm>
          <a:prstGeom prst="rect">
            <a:avLst/>
          </a:prstGeom>
        </p:spPr>
        <p:txBody>
          <a:bodyPr vert="horz" wrap="none" lIns="180000" tIns="0" rIns="180000" bIns="0" rtlCol="0" anchor="ctr"/>
          <a:lstStyle>
            <a:lvl1pPr algn="l">
              <a:defRPr sz="650">
                <a:solidFill>
                  <a:srgbClr val="231F20"/>
                </a:solidFill>
                <a:latin typeface="+mn-lt"/>
              </a:defRPr>
            </a:lvl1pPr>
          </a:lstStyle>
          <a:p>
            <a:fld id="{E7ABDBEC-C6B7-4673-BBFB-C34EE43D1765}" type="datetime1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8000" y="4725530"/>
            <a:ext cx="3024000" cy="405000"/>
          </a:xfrm>
          <a:prstGeom prst="rect">
            <a:avLst/>
          </a:prstGeom>
        </p:spPr>
        <p:txBody>
          <a:bodyPr vert="horz" wrap="none" lIns="180000" tIns="0" rIns="180000" bIns="0" rtlCol="0" anchor="ctr"/>
          <a:lstStyle>
            <a:lvl1pPr>
              <a:defRPr lang="en-US" sz="650" cap="all" baseline="0">
                <a:solidFill>
                  <a:srgbClr val="231F20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0440" y="4725489"/>
            <a:ext cx="1080000" cy="405041"/>
          </a:xfrm>
          <a:prstGeom prst="rect">
            <a:avLst/>
          </a:prstGeom>
        </p:spPr>
        <p:txBody>
          <a:bodyPr vert="horz" wrap="none" lIns="180000" tIns="0" rIns="180000" bIns="0" rtlCol="0" anchor="ctr"/>
          <a:lstStyle>
            <a:lvl1pPr algn="ctr">
              <a:defRPr lang="en-US" sz="650" smtClean="0">
                <a:solidFill>
                  <a:srgbClr val="231F20"/>
                </a:solidFill>
                <a:latin typeface="+mn-lt"/>
              </a:defRPr>
            </a:lvl1pPr>
          </a:lstStyle>
          <a:p>
            <a:fld id="{1C7C911C-22FB-4291-9C93-2F49CC3E0C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0000" y="180000"/>
            <a:ext cx="810000" cy="81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360000"/>
            <a:ext cx="450000" cy="45010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170000" y="180000"/>
            <a:ext cx="7794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70000" y="990000"/>
            <a:ext cx="7794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0000" y="4604400"/>
            <a:ext cx="8784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94" y="4801112"/>
            <a:ext cx="72779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2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50" r:id="rId3"/>
    <p:sldLayoutId id="2147483658" r:id="rId4"/>
    <p:sldLayoutId id="2147483652" r:id="rId5"/>
    <p:sldLayoutId id="2147483653" r:id="rId6"/>
    <p:sldLayoutId id="2147483656" r:id="rId7"/>
    <p:sldLayoutId id="2147483659" r:id="rId8"/>
    <p:sldLayoutId id="2147483657" r:id="rId9"/>
    <p:sldLayoutId id="2147483660" r:id="rId10"/>
    <p:sldLayoutId id="2147483654" r:id="rId11"/>
    <p:sldLayoutId id="2147483655" r:id="rId12"/>
    <p:sldLayoutId id="2147483686" r:id="rId13"/>
    <p:sldLayoutId id="2147483687" r:id="rId14"/>
    <p:sldLayoutId id="2147483688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rgbClr val="646569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rgbClr val="646569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rgbClr val="646569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rgbClr val="646569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rgbClr val="646569"/>
          </a:solidFill>
          <a:latin typeface="+mn-lt"/>
          <a:ea typeface="+mn-ea"/>
          <a:cs typeface="+mn-cs"/>
        </a:defRPr>
      </a:lvl5pPr>
      <a:lvl6pPr marL="1076325" indent="-1841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sv-SE" sz="1200" kern="1200" baseline="0" dirty="0" smtClean="0">
          <a:solidFill>
            <a:srgbClr val="646569"/>
          </a:solidFill>
          <a:latin typeface="+mn-lt"/>
          <a:ea typeface="+mn-ea"/>
          <a:cs typeface="+mn-cs"/>
        </a:defRPr>
      </a:lvl6pPr>
      <a:lvl7pPr marL="1258888" indent="-1825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sv-SE" sz="1200" kern="1200" baseline="0" dirty="0" smtClean="0">
          <a:solidFill>
            <a:srgbClr val="646569"/>
          </a:solidFill>
          <a:latin typeface="+mn-lt"/>
          <a:ea typeface="+mn-ea"/>
          <a:cs typeface="+mn-cs"/>
        </a:defRPr>
      </a:lvl7pPr>
      <a:lvl8pPr marL="1430338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1200" kern="1200" baseline="0" dirty="0">
          <a:solidFill>
            <a:srgbClr val="646569"/>
          </a:solidFill>
          <a:latin typeface="+mn-lt"/>
          <a:ea typeface="+mn-ea"/>
          <a:cs typeface="+mn-cs"/>
        </a:defRPr>
      </a:lvl8pPr>
      <a:lvl9pPr marL="1616075" indent="-1728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sz="1200" kern="1200">
          <a:solidFill>
            <a:srgbClr val="64656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Digital Summit South </a:t>
            </a:r>
            <a:r>
              <a:rPr lang="en-US" sz="2400" dirty="0" smtClean="0"/>
              <a:t>Europe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lnSpc>
                <a:spcPts val="2600"/>
              </a:lnSpc>
              <a:spcBef>
                <a:spcPct val="0"/>
              </a:spcBef>
              <a:defRPr/>
            </a:pPr>
            <a:r>
              <a:rPr lang="en-GB" dirty="0" err="1" smtClean="0"/>
              <a:t>Visioboard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E202-F4D4-4103-8959-95B8D9C65C70}" type="datetime1">
              <a:rPr lang="en-US" smtClean="0"/>
              <a:pPr/>
              <a:t>12/14/2016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0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956" y="72231"/>
            <a:ext cx="6550025" cy="966788"/>
          </a:xfrm>
        </p:spPr>
        <p:txBody>
          <a:bodyPr/>
          <a:lstStyle/>
          <a:p>
            <a:r>
              <a:rPr lang="en-US" dirty="0" smtClean="0"/>
              <a:t>Data sharing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EB348-212A-4B34-8743-7C143E561F2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563638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 you know how our Top Management gets data info on Sales and Stock Performance daily?</a:t>
            </a:r>
          </a:p>
        </p:txBody>
      </p:sp>
    </p:spTree>
    <p:extLst>
      <p:ext uri="{BB962C8B-B14F-4D97-AF65-F5344CB8AC3E}">
        <p14:creationId xmlns:p14="http://schemas.microsoft.com/office/powerpoint/2010/main" val="32104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956" y="72231"/>
            <a:ext cx="6550025" cy="966788"/>
          </a:xfrm>
        </p:spPr>
        <p:txBody>
          <a:bodyPr/>
          <a:lstStyle/>
          <a:p>
            <a:r>
              <a:rPr lang="en-US" sz="2400" dirty="0" smtClean="0"/>
              <a:t>Yes, really.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82" y="1607643"/>
            <a:ext cx="2921016" cy="18282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EB348-212A-4B34-8743-7C143E561F2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021" y="1188953"/>
            <a:ext cx="1514475" cy="1504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021" y="2858208"/>
            <a:ext cx="1476375" cy="1504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7865" y="1023739"/>
            <a:ext cx="3226463" cy="35432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0921" y="1039019"/>
            <a:ext cx="1878073" cy="33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58042"/>
            <a:ext cx="6550025" cy="966788"/>
          </a:xfrm>
        </p:spPr>
        <p:txBody>
          <a:bodyPr/>
          <a:lstStyle/>
          <a:p>
            <a:r>
              <a:rPr lang="en-US" dirty="0" smtClean="0"/>
              <a:t>Needs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EB348-212A-4B34-8743-7C143E561F2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424" y="1209084"/>
            <a:ext cx="3920401" cy="3218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562051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Mobile </a:t>
            </a:r>
            <a:r>
              <a:rPr lang="en-US" sz="2400" smtClean="0"/>
              <a:t>and Visual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One set of data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Real time availability</a:t>
            </a:r>
          </a:p>
        </p:txBody>
      </p:sp>
    </p:spTree>
    <p:extLst>
      <p:ext uri="{BB962C8B-B14F-4D97-AF65-F5344CB8AC3E}">
        <p14:creationId xmlns:p14="http://schemas.microsoft.com/office/powerpoint/2010/main" val="14962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956" y="72231"/>
            <a:ext cx="6550025" cy="966788"/>
          </a:xfrm>
        </p:spPr>
        <p:txBody>
          <a:bodyPr/>
          <a:lstStyle/>
          <a:p>
            <a:r>
              <a:rPr lang="en-US" dirty="0" smtClean="0"/>
              <a:t>Tomorrow: </a:t>
            </a:r>
            <a:r>
              <a:rPr lang="en-US" dirty="0" err="1" smtClean="0"/>
              <a:t>Visioboard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EB348-212A-4B34-8743-7C143E561F2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99" y="1037772"/>
            <a:ext cx="3608273" cy="19154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080" y="1347614"/>
            <a:ext cx="3345533" cy="19845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9155" y="1503665"/>
            <a:ext cx="1568062" cy="15680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49155" y="3476812"/>
            <a:ext cx="4464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Customizable Interactive 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E2E Shared data from CEO to Sales 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Intuitive Visualization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Cloud accessible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endParaRPr lang="en-US" sz="1400" dirty="0" err="1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228" y="2982642"/>
            <a:ext cx="2327973" cy="15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956" y="72231"/>
            <a:ext cx="6550025" cy="966788"/>
          </a:xfrm>
        </p:spPr>
        <p:txBody>
          <a:bodyPr/>
          <a:lstStyle/>
          <a:p>
            <a:r>
              <a:rPr lang="en-US" dirty="0" smtClean="0"/>
              <a:t>How we get there?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EB348-212A-4B34-8743-7C143E561F2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92969" y="1897063"/>
            <a:ext cx="4570888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Big Data visualization tool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Mobile App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E2E </a:t>
            </a:r>
            <a:r>
              <a:rPr lang="en-US" sz="2400" dirty="0" err="1" smtClean="0"/>
              <a:t>Teamship</a:t>
            </a:r>
            <a:r>
              <a:rPr lang="en-US" sz="2400" dirty="0" smtClean="0"/>
              <a:t> approach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363" y="1169924"/>
            <a:ext cx="3920401" cy="321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09485"/>
      </p:ext>
    </p:extLst>
  </p:cSld>
  <p:clrMapOvr>
    <a:masterClrMapping/>
  </p:clrMapOvr>
</p:sld>
</file>

<file path=ppt/theme/theme1.xml><?xml version="1.0" encoding="utf-8"?>
<a:theme xmlns:a="http://schemas.openxmlformats.org/drawingml/2006/main" name="Electrolux Blue">
  <a:themeElements>
    <a:clrScheme name="Electrolux">
      <a:dk1>
        <a:sysClr val="windowText" lastClr="000000"/>
      </a:dk1>
      <a:lt1>
        <a:sysClr val="window" lastClr="FFFFFF"/>
      </a:lt1>
      <a:dk2>
        <a:srgbClr val="041E50"/>
      </a:dk2>
      <a:lt2>
        <a:srgbClr val="EEECE1"/>
      </a:lt2>
      <a:accent1>
        <a:srgbClr val="041E50"/>
      </a:accent1>
      <a:accent2>
        <a:srgbClr val="52284E"/>
      </a:accent2>
      <a:accent3>
        <a:srgbClr val="2ACBD3"/>
      </a:accent3>
      <a:accent4>
        <a:srgbClr val="EB6852"/>
      </a:accent4>
      <a:accent5>
        <a:srgbClr val="009ABF"/>
      </a:accent5>
      <a:accent6>
        <a:srgbClr val="CD559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 2014-11-17" id="{0B0E4A72-1115-419C-AEBD-F169BCBA96A4}" vid="{EAB281A0-3687-4CC6-8C79-E34B25808552}"/>
    </a:ext>
  </a:extLst>
</a:theme>
</file>

<file path=ppt/theme/theme2.xml><?xml version="1.0" encoding="utf-8"?>
<a:theme xmlns:a="http://schemas.openxmlformats.org/drawingml/2006/main" name="Office Theme">
  <a:themeElements>
    <a:clrScheme name="Electrolux">
      <a:dk1>
        <a:sysClr val="windowText" lastClr="000000"/>
      </a:dk1>
      <a:lt1>
        <a:sysClr val="window" lastClr="FFFFFF"/>
      </a:lt1>
      <a:dk2>
        <a:srgbClr val="041E50"/>
      </a:dk2>
      <a:lt2>
        <a:srgbClr val="EEECE1"/>
      </a:lt2>
      <a:accent1>
        <a:srgbClr val="041E50"/>
      </a:accent1>
      <a:accent2>
        <a:srgbClr val="52284E"/>
      </a:accent2>
      <a:accent3>
        <a:srgbClr val="2ACBD3"/>
      </a:accent3>
      <a:accent4>
        <a:srgbClr val="EB6852"/>
      </a:accent4>
      <a:accent5>
        <a:srgbClr val="009ABF"/>
      </a:accent5>
      <a:accent6>
        <a:srgbClr val="CD559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lectrolux">
      <a:dk1>
        <a:sysClr val="windowText" lastClr="000000"/>
      </a:dk1>
      <a:lt1>
        <a:sysClr val="window" lastClr="FFFFFF"/>
      </a:lt1>
      <a:dk2>
        <a:srgbClr val="041E50"/>
      </a:dk2>
      <a:lt2>
        <a:srgbClr val="EEECE1"/>
      </a:lt2>
      <a:accent1>
        <a:srgbClr val="041E50"/>
      </a:accent1>
      <a:accent2>
        <a:srgbClr val="52284E"/>
      </a:accent2>
      <a:accent3>
        <a:srgbClr val="2ACBD3"/>
      </a:accent3>
      <a:accent4>
        <a:srgbClr val="EB6852"/>
      </a:accent4>
      <a:accent5>
        <a:srgbClr val="009ABF"/>
      </a:accent5>
      <a:accent6>
        <a:srgbClr val="CD559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157</Words>
  <Application>Microsoft Office PowerPoint</Application>
  <PresentationFormat>On-screen Show (16:9)</PresentationFormat>
  <Paragraphs>40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Wingdings</vt:lpstr>
      <vt:lpstr>Electrolux Blue</vt:lpstr>
      <vt:lpstr>Digital Summit South Europe</vt:lpstr>
      <vt:lpstr>Data sharing</vt:lpstr>
      <vt:lpstr>Yes, really.</vt:lpstr>
      <vt:lpstr>Needs</vt:lpstr>
      <vt:lpstr>Tomorrow: Visioboard</vt:lpstr>
      <vt:lpstr>How we get there?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Mattias Holm</dc:creator>
  <cp:lastModifiedBy>Mayler Toniolo</cp:lastModifiedBy>
  <cp:revision>636</cp:revision>
  <cp:lastPrinted>2016-12-13T22:05:49Z</cp:lastPrinted>
  <dcterms:created xsi:type="dcterms:W3CDTF">2014-11-17T16:12:32Z</dcterms:created>
  <dcterms:modified xsi:type="dcterms:W3CDTF">2016-12-14T15:18:03Z</dcterms:modified>
</cp:coreProperties>
</file>